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8" r:id="rId4"/>
    <p:sldId id="289" r:id="rId5"/>
    <p:sldId id="283" r:id="rId6"/>
    <p:sldId id="286" r:id="rId7"/>
    <p:sldId id="287" r:id="rId8"/>
    <p:sldId id="288" r:id="rId9"/>
    <p:sldId id="285" r:id="rId10"/>
    <p:sldId id="290" r:id="rId11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87929" autoAdjust="0"/>
  </p:normalViewPr>
  <p:slideViewPr>
    <p:cSldViewPr>
      <p:cViewPr varScale="1">
        <p:scale>
          <a:sx n="99" d="100"/>
          <a:sy n="99" d="100"/>
        </p:scale>
        <p:origin x="-1614" y="-90"/>
      </p:cViewPr>
      <p:guideLst>
        <p:guide orient="horz" pos="102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0935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0" cy="500935"/>
          </a:xfrm>
          <a:prstGeom prst="rect">
            <a:avLst/>
          </a:prstGeom>
        </p:spPr>
        <p:txBody>
          <a:bodyPr vert="horz" lIns="92729" tIns="46365" rIns="92729" bIns="46365" rtlCol="0"/>
          <a:lstStyle>
            <a:lvl1pPr algn="r">
              <a:defRPr sz="1200"/>
            </a:lvl1pPr>
          </a:lstStyle>
          <a:p>
            <a:fld id="{401189A6-D8A7-4717-A8E4-31CCBCE6787B}" type="datetimeFigureOut">
              <a:rPr lang="de-DE" smtClean="0"/>
              <a:t>04.07.2016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9" tIns="46365" rIns="92729" bIns="4636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0"/>
          </a:xfrm>
          <a:prstGeom prst="rect">
            <a:avLst/>
          </a:prstGeom>
        </p:spPr>
        <p:txBody>
          <a:bodyPr vert="horz" lIns="92729" tIns="46365" rIns="92729" bIns="4636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5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5"/>
          </a:xfrm>
          <a:prstGeom prst="rect">
            <a:avLst/>
          </a:prstGeom>
        </p:spPr>
        <p:txBody>
          <a:bodyPr vert="horz" lIns="92729" tIns="46365" rIns="92729" bIns="46365" rtlCol="0" anchor="b"/>
          <a:lstStyle>
            <a:lvl1pPr algn="r">
              <a:defRPr sz="1200"/>
            </a:lvl1pPr>
          </a:lstStyle>
          <a:p>
            <a:fld id="{96D8B651-92B7-4478-97A2-E72B0C930F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3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8B651-92B7-4478-97A2-E72B0C930F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1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4711-6F14-4089-9217-89792CB291B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832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7E-1427-495D-B2F8-F8C8B7C17712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4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3164-2CE4-474C-844D-DD287207212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167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667-A497-4FF9-9553-AB23637BDCEB}" type="datetime1">
              <a:rPr lang="de-DE" smtClean="0"/>
              <a:t>04.07.2016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5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6084-803B-4E62-96C5-8232D4C34265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10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0001-0C7A-4431-A55D-606F5677629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0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0CA6-D5BB-4725-B5AF-B3E4E8D6A4B2}" type="datetime1">
              <a:rPr lang="de-DE" smtClean="0"/>
              <a:t>04.07.2016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28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6197-054E-4822-BF5C-EAE7C4BAA92F}" type="datetime1">
              <a:rPr lang="de-DE" smtClean="0"/>
              <a:t>04.07.2016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16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ABF4-B16F-44F4-8807-0C28A661F3FD}" type="datetime1">
              <a:rPr lang="de-DE" smtClean="0"/>
              <a:t>04.07.2016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0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B89B-DBF7-4DFE-84E0-CFD8FE5C90B8}" type="datetime1">
              <a:rPr lang="de-DE" smtClean="0"/>
              <a:t>04.07.2016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76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08C0-7446-47BF-8686-3FC0EB0073A3}" type="datetime1">
              <a:rPr lang="de-DE" smtClean="0"/>
              <a:t>04.07.2016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72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8A7E-4A13-4065-9423-193FEA58E4CF}" type="datetime1">
              <a:rPr lang="de-DE" smtClean="0"/>
              <a:t>04.07.2016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54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E4B3-D19D-4163-BC32-7971B25E3C98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D535-9D44-432B-88E4-C3936BB752F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2017"/>
            <a:ext cx="800100" cy="92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000" b="1" dirty="0" smtClean="0"/>
              <a:t>Umsiedlung Morschenich</a:t>
            </a:r>
            <a:br>
              <a:rPr lang="de-DE" sz="4000" b="1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3076" y="3573016"/>
            <a:ext cx="6400800" cy="1752600"/>
          </a:xfrm>
        </p:spPr>
        <p:txBody>
          <a:bodyPr/>
          <a:lstStyle/>
          <a:p>
            <a:r>
              <a:rPr lang="de-DE" dirty="0" smtClean="0"/>
              <a:t>„27. Bürgerbeiratssitzung“</a:t>
            </a:r>
          </a:p>
          <a:p>
            <a:r>
              <a:rPr lang="de-DE" dirty="0" smtClean="0"/>
              <a:t>04.07.2016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8B14-7B4F-4B8F-80E5-CEA43344BEBE}" type="datetime1">
              <a:rPr lang="de-DE" smtClean="0"/>
              <a:t>04.07.2016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7A01A-458A-4ECB-8ACD-2269432D8E7B}" type="slidenum">
              <a:rPr lang="de-DE" smtClean="0"/>
              <a:t>1</a:t>
            </a:fld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83" y="6093296"/>
            <a:ext cx="20843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Beitrag </a:t>
            </a:r>
            <a:r>
              <a:rPr lang="de-DE" sz="4000" b="1" dirty="0" err="1" smtClean="0"/>
              <a:t>Nahwärme</a:t>
            </a:r>
            <a:r>
              <a:rPr lang="de-DE" sz="4000" b="1" dirty="0" smtClean="0"/>
              <a:t> Morschenich</a:t>
            </a: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10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11957"/>
            <a:ext cx="7859216" cy="4569371"/>
          </a:xfrm>
        </p:spPr>
        <p:txBody>
          <a:bodyPr>
            <a:normAutofit fontScale="77500" lnSpcReduction="20000"/>
          </a:bodyPr>
          <a:lstStyle/>
          <a:p>
            <a:r>
              <a:rPr lang="de-DE" sz="3600" b="1" dirty="0" smtClean="0"/>
              <a:t>Auszug aus dem Protokoll der 8. Sitzung des Haupt- und Finanzausschusses vom 29.06.2016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Der Haupt- und Finanzausschuss fasst einstimmig folgenden Beschluss: </a:t>
            </a:r>
          </a:p>
          <a:p>
            <a:pPr marL="0" indent="0">
              <a:buNone/>
            </a:pPr>
            <a:r>
              <a:rPr lang="de-DE" b="1" dirty="0"/>
              <a:t>Dem Gemeinderat wird empfohlen, den Tagesordnungspunkt in die nächste </a:t>
            </a:r>
            <a:r>
              <a:rPr lang="de-DE" b="1" dirty="0" smtClean="0"/>
              <a:t>Sitzungsperiode </a:t>
            </a:r>
            <a:r>
              <a:rPr lang="de-DE" b="1" dirty="0"/>
              <a:t>zu vertagen mit dem erneuten Auftrag an die Verwaltung, ohne die Hinzuziehung von Expertenwissen, mit den Stadtwerken Düren Gespräche zu </a:t>
            </a:r>
            <a:r>
              <a:rPr lang="de-DE" b="1" dirty="0" smtClean="0"/>
              <a:t>führen</a:t>
            </a:r>
            <a:r>
              <a:rPr lang="de-DE" b="1" dirty="0"/>
              <a:t>, mit dem Tenor die Wärmeübergabestationen in die Verantwortung und </a:t>
            </a:r>
            <a:r>
              <a:rPr lang="de-DE" b="1" dirty="0" smtClean="0"/>
              <a:t>Abrechnungsverantwortung </a:t>
            </a:r>
            <a:r>
              <a:rPr lang="de-DE" b="1" dirty="0"/>
              <a:t>der Stadtwerke Düren zu legen. 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2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300" b="1" dirty="0" smtClean="0"/>
              <a:t>Agenda</a:t>
            </a:r>
            <a:endParaRPr lang="de-DE" sz="43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667941"/>
            <a:ext cx="7344816" cy="4353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e-DE" sz="2800" dirty="0" smtClean="0"/>
              <a:t>Begrüßung</a:t>
            </a:r>
          </a:p>
          <a:p>
            <a:pPr marL="514350" indent="-514350">
              <a:buFont typeface="+mj-lt"/>
              <a:buAutoNum type="arabicParenR"/>
            </a:pPr>
            <a:r>
              <a:rPr lang="de-DE" sz="2800" dirty="0" smtClean="0"/>
              <a:t>Genehmigung Niederschrift der 26. Sitzung</a:t>
            </a:r>
          </a:p>
          <a:p>
            <a:pPr marL="514350" indent="-514350">
              <a:buFont typeface="+mj-lt"/>
              <a:buAutoNum type="arabicParenR"/>
            </a:pPr>
            <a:r>
              <a:rPr lang="de-DE" sz="2800" dirty="0" smtClean="0"/>
              <a:t>Sachstandsbericht Grünanlagen </a:t>
            </a:r>
            <a:r>
              <a:rPr lang="de-DE" sz="2800" dirty="0" smtClean="0"/>
              <a:t>-</a:t>
            </a:r>
            <a:r>
              <a:rPr lang="de-DE" sz="2800" dirty="0" smtClean="0"/>
              <a:t>Vortrag </a:t>
            </a:r>
            <a:r>
              <a:rPr lang="de-DE" sz="2800" dirty="0" smtClean="0"/>
              <a:t>RWE Power- </a:t>
            </a:r>
            <a:endParaRPr lang="de-DE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de-DE" sz="2800" dirty="0" smtClean="0"/>
              <a:t>Aktueller Status  -Sachstand- soziale Infrastruktur </a:t>
            </a:r>
          </a:p>
          <a:p>
            <a:pPr marL="514350" indent="-514350">
              <a:buFont typeface="+mj-lt"/>
              <a:buAutoNum type="arabicParenR"/>
            </a:pPr>
            <a:r>
              <a:rPr lang="de-DE" sz="2800" dirty="0" smtClean="0"/>
              <a:t>Beitrag </a:t>
            </a:r>
            <a:r>
              <a:rPr lang="de-DE" sz="2800" dirty="0" err="1" smtClean="0"/>
              <a:t>Nahwärme</a:t>
            </a:r>
            <a:r>
              <a:rPr lang="de-DE" sz="2800" dirty="0" smtClean="0"/>
              <a:t> Mo-Neu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1988-A6F1-40B7-8CEA-8A71BF25F7A7}" type="datetime1">
              <a:rPr lang="de-DE" smtClean="0"/>
              <a:t>04.07.2016</a:t>
            </a:fld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3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60848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/>
              <a:t>	</a:t>
            </a:r>
            <a:r>
              <a:rPr lang="de-DE" sz="4000" b="1" dirty="0" smtClean="0"/>
              <a:t>Aktueller </a:t>
            </a:r>
            <a:r>
              <a:rPr lang="de-DE" sz="4000" b="1" dirty="0"/>
              <a:t>Status </a:t>
            </a:r>
            <a:r>
              <a:rPr lang="de-DE" sz="4000" b="1" dirty="0" smtClean="0"/>
              <a:t>-Sachstand-</a:t>
            </a: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3200" dirty="0" smtClean="0"/>
              <a:t>- Friedhof-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Im Zeitplan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Ausschreibung ist erfolgt und Ausschreibungsfrist ist am 04.07.2016</a:t>
            </a:r>
          </a:p>
          <a:p>
            <a:r>
              <a:rPr lang="de-DE" dirty="0" smtClean="0"/>
              <a:t>Spatenstich 19.07.2016</a:t>
            </a:r>
          </a:p>
          <a:p>
            <a:r>
              <a:rPr lang="de-DE" dirty="0" smtClean="0"/>
              <a:t>Baubeginn ist für den 25.07.2016 vorgesehen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0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/>
              <a:t>	</a:t>
            </a:r>
            <a:r>
              <a:rPr lang="de-DE" sz="4000" b="1" dirty="0" smtClean="0"/>
              <a:t>Aktueller </a:t>
            </a:r>
            <a:r>
              <a:rPr lang="de-DE" sz="4000" b="1" dirty="0"/>
              <a:t>Status </a:t>
            </a:r>
            <a:r>
              <a:rPr lang="de-DE" sz="4000" b="1" dirty="0" smtClean="0"/>
              <a:t>-Sachstand-</a:t>
            </a: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3200" dirty="0" smtClean="0"/>
              <a:t>- soziale Infrastruktur-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579296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Planungen sind abgestimmt und fertig gestellt</a:t>
            </a:r>
          </a:p>
          <a:p>
            <a:pPr lvl="1"/>
            <a:r>
              <a:rPr lang="de-DE" dirty="0" smtClean="0"/>
              <a:t>Im Vergleich zum Ursprung keine maßgeblichen Änderungen</a:t>
            </a:r>
          </a:p>
          <a:p>
            <a:endParaRPr lang="de-DE" dirty="0"/>
          </a:p>
          <a:p>
            <a:r>
              <a:rPr lang="de-DE" dirty="0" smtClean="0"/>
              <a:t>Problematik der Finanzierung: </a:t>
            </a:r>
          </a:p>
          <a:p>
            <a:pPr lvl="1"/>
            <a:r>
              <a:rPr lang="de-DE" dirty="0" smtClean="0"/>
              <a:t>Kindergarten gute Hoffnung der Finanzierung aus Fördermitteln</a:t>
            </a:r>
          </a:p>
          <a:p>
            <a:pPr lvl="1"/>
            <a:r>
              <a:rPr lang="de-DE" dirty="0" smtClean="0"/>
              <a:t>Mehrzweckvereinsgebäude fehlen rund 1,45 </a:t>
            </a:r>
            <a:r>
              <a:rPr lang="de-DE" dirty="0" err="1" smtClean="0"/>
              <a:t>Mio</a:t>
            </a:r>
            <a:r>
              <a:rPr lang="de-DE" dirty="0" smtClean="0"/>
              <a:t> €.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310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  Aktueller </a:t>
            </a:r>
            <a:r>
              <a:rPr lang="de-DE" sz="4000" b="1" dirty="0"/>
              <a:t>Status </a:t>
            </a:r>
            <a:r>
              <a:rPr lang="de-DE" sz="4000" b="1" dirty="0" smtClean="0"/>
              <a:t>-Sachstand-	</a:t>
            </a:r>
            <a:br>
              <a:rPr lang="de-DE" sz="4000" b="1" dirty="0" smtClean="0"/>
            </a:br>
            <a:r>
              <a:rPr lang="de-DE" sz="3200" dirty="0" smtClean="0"/>
              <a:t>- Kindergarten-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Fördermittelanträge laufen bzw. werden zur Zeit in Abstimmung zwischen Planer und Kreisjugendamt erstellt für </a:t>
            </a:r>
          </a:p>
          <a:p>
            <a:pPr lvl="1"/>
            <a:r>
              <a:rPr lang="de-DE" dirty="0" smtClean="0"/>
              <a:t>U 3 Betreuung</a:t>
            </a:r>
          </a:p>
          <a:p>
            <a:pPr lvl="1"/>
            <a:r>
              <a:rPr lang="de-DE" dirty="0" smtClean="0"/>
              <a:t>Ü 3 Betreuung</a:t>
            </a:r>
          </a:p>
          <a:p>
            <a:pPr lvl="1"/>
            <a:r>
              <a:rPr lang="de-DE" dirty="0" smtClean="0"/>
              <a:t>3 Gruppe komplett</a:t>
            </a:r>
          </a:p>
          <a:p>
            <a:r>
              <a:rPr lang="de-DE" dirty="0" smtClean="0"/>
              <a:t>Anfrage </a:t>
            </a:r>
            <a:r>
              <a:rPr lang="de-DE" dirty="0" err="1" smtClean="0"/>
              <a:t>GiS</a:t>
            </a:r>
            <a:r>
              <a:rPr lang="de-DE" dirty="0" smtClean="0"/>
              <a:t> Kreis Düren zum Investorenmodell wurde gestellt .</a:t>
            </a:r>
          </a:p>
          <a:p>
            <a:r>
              <a:rPr lang="de-DE" dirty="0" smtClean="0"/>
              <a:t>Endabstimmung zwischen Kindergartenleitung, </a:t>
            </a:r>
            <a:r>
              <a:rPr lang="de-DE" dirty="0" err="1" smtClean="0"/>
              <a:t>Fachamt</a:t>
            </a:r>
            <a:r>
              <a:rPr lang="de-DE" dirty="0" smtClean="0"/>
              <a:t> und Planer läuft zur Zeit  </a:t>
            </a:r>
          </a:p>
          <a:p>
            <a:pPr lvl="1"/>
            <a:endParaRPr lang="de-DE" dirty="0"/>
          </a:p>
          <a:p>
            <a:endParaRPr lang="de-DE" dirty="0" smtClean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1328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 </a:t>
            </a:r>
            <a:r>
              <a:rPr lang="de-DE" sz="4000" b="1" dirty="0"/>
              <a:t>Aktueller Status </a:t>
            </a:r>
            <a:r>
              <a:rPr lang="de-DE" sz="4000" b="1" dirty="0" smtClean="0"/>
              <a:t>–Sachstand-	</a:t>
            </a:r>
            <a:br>
              <a:rPr lang="de-DE" sz="4000" b="1" dirty="0" smtClean="0"/>
            </a:br>
            <a:r>
              <a:rPr lang="de-DE" sz="3200" dirty="0" smtClean="0"/>
              <a:t>- Mehrzweckvereinsgebäude-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Lärmschutzgutachten:</a:t>
            </a:r>
          </a:p>
          <a:p>
            <a:pPr lvl="1"/>
            <a:r>
              <a:rPr lang="de-DE" dirty="0" smtClean="0"/>
              <a:t>Alle Kaliber können nach derzeitigem Stand dort ohne maßgebliche Einschränkungen geschossen werden</a:t>
            </a:r>
          </a:p>
          <a:p>
            <a:pPr lvl="1"/>
            <a:r>
              <a:rPr lang="de-DE" dirty="0" smtClean="0"/>
              <a:t>Herr </a:t>
            </a:r>
            <a:r>
              <a:rPr lang="de-DE" dirty="0" err="1" smtClean="0"/>
              <a:t>Uppenkamp</a:t>
            </a:r>
            <a:r>
              <a:rPr lang="de-DE" dirty="0" smtClean="0"/>
              <a:t>, Fachplaner, sieht derzeit keine Auswirkungen für das Gebäude oder die Baukosten aufgrund des Gutachtens </a:t>
            </a:r>
          </a:p>
          <a:p>
            <a:pPr lvl="1"/>
            <a:r>
              <a:rPr lang="de-DE" dirty="0" smtClean="0"/>
              <a:t>Endgültiges Gutachten liegt zwischenzeitlich vor 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endParaRPr lang="de-DE" dirty="0" smtClean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4115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 </a:t>
            </a:r>
            <a:r>
              <a:rPr lang="de-DE" sz="4000" b="1" dirty="0"/>
              <a:t>Aktueller Status </a:t>
            </a:r>
            <a:r>
              <a:rPr lang="de-DE" sz="4000" b="1" dirty="0" smtClean="0"/>
              <a:t>–Sachstand-	</a:t>
            </a:r>
            <a:br>
              <a:rPr lang="de-DE" sz="4000" b="1" dirty="0" smtClean="0"/>
            </a:br>
            <a:r>
              <a:rPr lang="de-DE" sz="3200" dirty="0" smtClean="0"/>
              <a:t>- Mehrzweckvereinsgebäude-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Löschgruppe Morschenich</a:t>
            </a:r>
          </a:p>
          <a:p>
            <a:pPr lvl="1"/>
            <a:r>
              <a:rPr lang="de-DE" dirty="0" smtClean="0"/>
              <a:t>Bedarf zweiter beheizter Stellplatz gestellt</a:t>
            </a:r>
          </a:p>
          <a:p>
            <a:pPr lvl="1"/>
            <a:r>
              <a:rPr lang="de-DE" dirty="0" smtClean="0"/>
              <a:t>Planungen wurden diesbezüglich überprüft; Einsparungen der Reduzierungen aus Saal sind dadurch „entfallen“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endParaRPr lang="de-DE" dirty="0" smtClean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42015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 </a:t>
            </a:r>
            <a:r>
              <a:rPr lang="de-DE" sz="4000" b="1" dirty="0"/>
              <a:t>Aktueller Status </a:t>
            </a:r>
            <a:r>
              <a:rPr lang="de-DE" sz="4000" b="1" dirty="0" smtClean="0"/>
              <a:t>–Förderungen-</a:t>
            </a:r>
            <a:br>
              <a:rPr lang="de-DE" sz="4000" b="1" dirty="0" smtClean="0"/>
            </a:br>
            <a:r>
              <a:rPr lang="de-DE" sz="3200" dirty="0" smtClean="0"/>
              <a:t>- Mehrzweckvereinsgebäude-</a:t>
            </a:r>
            <a:r>
              <a:rPr lang="de-DE" sz="4300" b="1" dirty="0"/>
              <a:t/>
            </a:r>
            <a:br>
              <a:rPr lang="de-DE" sz="4300" b="1" dirty="0"/>
            </a:b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41665"/>
              </p:ext>
            </p:extLst>
          </p:nvPr>
        </p:nvGraphicFramePr>
        <p:xfrm>
          <a:off x="179512" y="1556792"/>
          <a:ext cx="885698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Fördermöglichkeit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Ergebnis / Status 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Städtebauförderung (</a:t>
                      </a:r>
                      <a:r>
                        <a:rPr lang="de-DE" sz="1400" dirty="0" err="1" smtClean="0"/>
                        <a:t>BezReg</a:t>
                      </a:r>
                      <a:r>
                        <a:rPr lang="de-DE" sz="1400" dirty="0" smtClean="0"/>
                        <a:t>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Fraglich, da integriertes</a:t>
                      </a:r>
                      <a:r>
                        <a:rPr lang="de-DE" sz="1400" baseline="0" dirty="0" smtClean="0"/>
                        <a:t> Handlungskonzept</a:t>
                      </a:r>
                      <a:r>
                        <a:rPr lang="de-DE" sz="1400" dirty="0" smtClean="0"/>
                        <a:t> und Drittmitteleinsatz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Förderung der Dorfentwicklung (</a:t>
                      </a:r>
                      <a:r>
                        <a:rPr lang="de-DE" sz="1400" dirty="0" err="1" smtClean="0"/>
                        <a:t>BezReg</a:t>
                      </a:r>
                      <a:r>
                        <a:rPr lang="de-DE" sz="1400" dirty="0" smtClean="0"/>
                        <a:t>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Negativ, da Neubaustandorte</a:t>
                      </a:r>
                      <a:r>
                        <a:rPr lang="de-DE" sz="1400" baseline="0" dirty="0" smtClean="0"/>
                        <a:t> nicht förderfähig (Gebietsförderung,  keine Ausnahme bei Umsiedlung)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Kommunales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Investprogramm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Frau Winkler,</a:t>
                      </a:r>
                      <a:r>
                        <a:rPr lang="de-DE" sz="1400" baseline="0" dirty="0" smtClean="0"/>
                        <a:t> Kreis DN prüft 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Leader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Langfristig, zu geringe Förderhöhe</a:t>
                      </a:r>
                      <a:r>
                        <a:rPr lang="de-DE" sz="1400" baseline="0" dirty="0" smtClean="0"/>
                        <a:t> zur Zielerreichung 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EFRE Stadt- und </a:t>
                      </a:r>
                      <a:r>
                        <a:rPr lang="de-DE" sz="1400" dirty="0" err="1" smtClean="0"/>
                        <a:t>Regionentwicklung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Frau Winkler,</a:t>
                      </a:r>
                      <a:r>
                        <a:rPr lang="de-DE" sz="1400" baseline="0" dirty="0" smtClean="0"/>
                        <a:t> Kreis DN prüft (Drittmitteleinsatz steht meist Förderung entgegen)</a:t>
                      </a:r>
                      <a:endParaRPr lang="de-DE" sz="1400" dirty="0" smtClean="0"/>
                    </a:p>
                    <a:p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ELER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Frau Winkler,</a:t>
                      </a:r>
                      <a:r>
                        <a:rPr lang="de-DE" sz="1400" baseline="0" dirty="0" smtClean="0"/>
                        <a:t> Kreis DN prüft (Drittmitteleinsatz steht meist Förderung entgegen)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NRW.</a:t>
                      </a:r>
                      <a:r>
                        <a:rPr lang="de-DE" sz="1400" baseline="0" dirty="0" smtClean="0"/>
                        <a:t> Bank und KfW Bank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Keine</a:t>
                      </a:r>
                      <a:r>
                        <a:rPr lang="de-DE" sz="1400" baseline="0" dirty="0" smtClean="0"/>
                        <a:t> Zuschussfinanzierung; (Finanzierung des Deltas zu guten Konditionen möglich); Abfragen laufen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Sonstige auf</a:t>
                      </a:r>
                      <a:r>
                        <a:rPr lang="de-DE" sz="1400" baseline="0" dirty="0" smtClean="0"/>
                        <a:t> die Bauausführung abzielende Förderungen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KEK-Programm</a:t>
                      </a:r>
                      <a:r>
                        <a:rPr lang="de-DE" sz="1400" baseline="0" dirty="0" smtClean="0"/>
                        <a:t> RWE (LED)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/>
                        <a:t>Barrierefreiheit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aseline="0" dirty="0" smtClean="0"/>
                        <a:t>Werden in der Bauausführungsphase gestellt; zur Zielerreichung zu vernachlässigen)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4300" b="1" dirty="0" smtClean="0"/>
              <a:t>      </a:t>
            </a:r>
            <a:br>
              <a:rPr lang="de-DE" sz="4300" b="1" dirty="0" smtClean="0"/>
            </a:br>
            <a:r>
              <a:rPr lang="de-DE" sz="4300" b="1" dirty="0" smtClean="0"/>
              <a:t>	</a:t>
            </a:r>
            <a:r>
              <a:rPr lang="de-DE" sz="4000" b="1" dirty="0" smtClean="0"/>
              <a:t>Beitrag </a:t>
            </a:r>
            <a:r>
              <a:rPr lang="de-DE" sz="4000" b="1" dirty="0" err="1" smtClean="0"/>
              <a:t>Nahwärme</a:t>
            </a:r>
            <a:r>
              <a:rPr lang="de-DE" sz="4000" b="1" dirty="0" smtClean="0"/>
              <a:t> Morschenich</a:t>
            </a:r>
            <a:endParaRPr lang="de-DE" sz="43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5D8C-FA02-42E1-92C8-A2155F9E9A4F}" type="datetime1">
              <a:rPr lang="de-DE" smtClean="0"/>
              <a:t>04.07.2016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PR/BM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D535-9D44-432B-88E4-C3936BB752F7}" type="slidenum">
              <a:rPr lang="de-DE" smtClean="0"/>
              <a:t>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11957"/>
            <a:ext cx="7859216" cy="4569371"/>
          </a:xfrm>
        </p:spPr>
        <p:txBody>
          <a:bodyPr/>
          <a:lstStyle/>
          <a:p>
            <a:r>
              <a:rPr lang="de-DE" sz="2800" b="1" dirty="0" smtClean="0"/>
              <a:t>Beitragssatzung ist am 29.06.2016 im Haupt- und Finanzausschuss auf der Tagesordnung gewesen </a:t>
            </a:r>
          </a:p>
          <a:p>
            <a:pPr lvl="1"/>
            <a:r>
              <a:rPr lang="de-DE" dirty="0" smtClean="0"/>
              <a:t>Verwaltung hat im Vorgriff alle Varianten nochmals geprüft</a:t>
            </a:r>
          </a:p>
          <a:p>
            <a:pPr lvl="1"/>
            <a:r>
              <a:rPr lang="de-DE" dirty="0" smtClean="0"/>
              <a:t>Auftrag der Verwaltung muss sein eine rechtssichere Abrechnungsvariante als Vorschlag einzubringen</a:t>
            </a:r>
          </a:p>
          <a:p>
            <a:pPr lvl="1"/>
            <a:r>
              <a:rPr lang="de-DE" dirty="0" smtClean="0"/>
              <a:t>Grundsteine für die heutige Abrechnung wurden wesentlich früher gelegt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1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Bildschirmpräsentation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Umsiedlung Morschenich  </vt:lpstr>
      <vt:lpstr>Agenda</vt:lpstr>
      <vt:lpstr>        Aktueller Status -Sachstand- - Friedhof- </vt:lpstr>
      <vt:lpstr>        Aktueller Status -Sachstand- - soziale Infrastruktur- </vt:lpstr>
      <vt:lpstr>          Aktueller Status -Sachstand-  - Kindergarten- </vt:lpstr>
      <vt:lpstr>         Aktueller Status –Sachstand-  - Mehrzweckvereinsgebäude- </vt:lpstr>
      <vt:lpstr>         Aktueller Status –Sachstand-  - Mehrzweckvereinsgebäude- </vt:lpstr>
      <vt:lpstr>         Aktueller Status –Förderungen- - Mehrzweckvereinsgebäude- </vt:lpstr>
      <vt:lpstr>        Beitrag Nahwärme Morschenich</vt:lpstr>
      <vt:lpstr>        Beitrag Nahwärme Morschenich</vt:lpstr>
    </vt:vector>
  </TitlesOfParts>
  <Company>kdvz Rhein-Erft-Rur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Kiesgrube Morschenich -Grabungen durch Aktivisten-</dc:title>
  <dc:creator>sboe280</dc:creator>
  <cp:lastModifiedBy>sboe280</cp:lastModifiedBy>
  <cp:revision>80</cp:revision>
  <cp:lastPrinted>2016-07-04T07:45:05Z</cp:lastPrinted>
  <dcterms:created xsi:type="dcterms:W3CDTF">2016-03-01T09:38:29Z</dcterms:created>
  <dcterms:modified xsi:type="dcterms:W3CDTF">2016-07-04T08:13:59Z</dcterms:modified>
</cp:coreProperties>
</file>